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469F6D-E18A-469A-B1BA-A6D851D24FB5}" type="datetimeFigureOut">
              <a:rPr lang="en-US" smtClean="0"/>
              <a:t>3/27/2014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82A0E0-8484-4AE5-AA03-F1BE1537EAC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5q1T7bKox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iGmNiHUjA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1jpyXPdC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rBtZ7ZgPI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Canning of Food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35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Agitation retorts </a:t>
            </a:r>
            <a:r>
              <a:rPr lang="en-US" dirty="0" smtClean="0"/>
              <a:t>are canners that mechanically increase the movement of the food to shorten processing time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Agitation Retorts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895600"/>
            <a:ext cx="3900488" cy="292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71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Pouch canning </a:t>
            </a:r>
            <a:r>
              <a:rPr lang="en-US" dirty="0" smtClean="0"/>
              <a:t>– similar to retort canning except hat flexible tin packages replace cans and jars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Pouch Retorts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415415"/>
            <a:ext cx="3167063" cy="3167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1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Aseptic processing </a:t>
            </a:r>
            <a:r>
              <a:rPr lang="en-US" dirty="0" smtClean="0"/>
              <a:t>– food is first sterilized by heat and then placed in sterilized containers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Aseptic Processing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438400"/>
            <a:ext cx="5221887" cy="346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4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Advantages</a:t>
            </a:r>
            <a:r>
              <a:rPr lang="en-US" dirty="0" smtClean="0"/>
              <a:t> 	</a:t>
            </a:r>
          </a:p>
          <a:p>
            <a:r>
              <a:rPr lang="en-US" dirty="0" smtClean="0"/>
              <a:t>Stored without preservatives at room temp.</a:t>
            </a:r>
          </a:p>
          <a:p>
            <a:r>
              <a:rPr lang="en-US" dirty="0" smtClean="0"/>
              <a:t>Retains nutrients and flavor</a:t>
            </a:r>
          </a:p>
          <a:p>
            <a:r>
              <a:rPr lang="en-US" dirty="0" smtClean="0"/>
              <a:t>Less expensive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Disadvantages</a:t>
            </a:r>
          </a:p>
          <a:p>
            <a:r>
              <a:rPr lang="en-US" dirty="0" smtClean="0"/>
              <a:t>Total control of sanitary conditions must be maintained during processing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Aseptic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5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4191000" cy="5410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Proper canning </a:t>
            </a:r>
            <a:r>
              <a:rPr lang="en-US" dirty="0" smtClean="0"/>
              <a:t>is a matter of </a:t>
            </a:r>
            <a:r>
              <a:rPr lang="en-US" b="1" dirty="0" smtClean="0"/>
              <a:t>life</a:t>
            </a:r>
            <a:r>
              <a:rPr lang="en-US" dirty="0" smtClean="0"/>
              <a:t> and </a:t>
            </a:r>
            <a:r>
              <a:rPr lang="en-US" b="1" dirty="0" smtClean="0"/>
              <a:t>death</a:t>
            </a:r>
          </a:p>
          <a:p>
            <a:r>
              <a:rPr lang="en-US" b="1" dirty="0" smtClean="0"/>
              <a:t>Clostridium botulinum </a:t>
            </a:r>
            <a:r>
              <a:rPr lang="en-US" dirty="0" smtClean="0"/>
              <a:t>causes</a:t>
            </a:r>
            <a:r>
              <a:rPr lang="en-US" b="1" dirty="0" smtClean="0"/>
              <a:t> botulism, </a:t>
            </a:r>
            <a:r>
              <a:rPr lang="en-US" dirty="0" smtClean="0"/>
              <a:t>the most serious foodborne illness known.</a:t>
            </a:r>
            <a:endParaRPr lang="en-US" dirty="0"/>
          </a:p>
          <a:p>
            <a:r>
              <a:rPr lang="en-US" dirty="0" smtClean="0"/>
              <a:t>One cup of pure botulism toxin would be enough to kill every human on earth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Botulism Poisoning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143001"/>
            <a:ext cx="4267200" cy="567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818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Don’t eat foods stored or not prepared properly </a:t>
            </a:r>
          </a:p>
          <a:p>
            <a:r>
              <a:rPr lang="en-US" b="1" dirty="0" smtClean="0"/>
              <a:t>Bulging </a:t>
            </a:r>
            <a:r>
              <a:rPr lang="en-US" dirty="0" smtClean="0"/>
              <a:t>or </a:t>
            </a:r>
            <a:r>
              <a:rPr lang="en-US" b="1" dirty="0" smtClean="0"/>
              <a:t>puffy cans </a:t>
            </a:r>
            <a:r>
              <a:rPr lang="en-US" dirty="0" smtClean="0"/>
              <a:t>– throw out</a:t>
            </a:r>
          </a:p>
          <a:p>
            <a:r>
              <a:rPr lang="en-US" b="1" dirty="0" smtClean="0"/>
              <a:t>Cracked jars </a:t>
            </a:r>
            <a:r>
              <a:rPr lang="en-US" dirty="0" smtClean="0"/>
              <a:t>– throw out</a:t>
            </a:r>
          </a:p>
          <a:p>
            <a:r>
              <a:rPr lang="en-US" b="1" dirty="0" smtClean="0"/>
              <a:t>Loose lids </a:t>
            </a:r>
            <a:r>
              <a:rPr lang="en-US" dirty="0" smtClean="0"/>
              <a:t>– throw out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Botulism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352800"/>
            <a:ext cx="38657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0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Objectives</a:t>
            </a:r>
            <a:r>
              <a:rPr lang="en-US" dirty="0" smtClean="0"/>
              <a:t>	</a:t>
            </a:r>
          </a:p>
          <a:p>
            <a:r>
              <a:rPr lang="en-US" dirty="0" smtClean="0"/>
              <a:t>Explain the purpose of different equipment used in home and commercial canning.</a:t>
            </a:r>
          </a:p>
          <a:p>
            <a:r>
              <a:rPr lang="en-US" dirty="0" smtClean="0"/>
              <a:t>Explain when the hot-pack and cold-pack methods are appropriate to prepare food for canning.</a:t>
            </a:r>
          </a:p>
          <a:p>
            <a:r>
              <a:rPr lang="en-US" dirty="0" smtClean="0"/>
              <a:t>Compare the two processing methods for home canning foods.</a:t>
            </a:r>
          </a:p>
          <a:p>
            <a:r>
              <a:rPr lang="en-US" dirty="0" smtClean="0"/>
              <a:t>Explain why different foods require different methods of processing.</a:t>
            </a:r>
          </a:p>
          <a:p>
            <a:r>
              <a:rPr lang="en-US" dirty="0" smtClean="0"/>
              <a:t>Describe the role of conduction and convection in canning.</a:t>
            </a:r>
          </a:p>
          <a:p>
            <a:r>
              <a:rPr lang="en-US" dirty="0" smtClean="0"/>
              <a:t>Compare different commercial canning methods. </a:t>
            </a:r>
            <a:endParaRPr lang="en-US" dirty="0"/>
          </a:p>
          <a:p>
            <a:r>
              <a:rPr lang="en-US" dirty="0" smtClean="0"/>
              <a:t>Explain how to avoid C. botulinum poisoning.</a:t>
            </a:r>
          </a:p>
          <a:p>
            <a:r>
              <a:rPr lang="en-US" dirty="0" smtClean="0"/>
              <a:t>Summarize ways to make canned foods part of a healthful diet.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Vocabulary</a:t>
            </a:r>
          </a:p>
          <a:p>
            <a:r>
              <a:rPr lang="en-US" dirty="0" smtClean="0"/>
              <a:t>Agitation retorts</a:t>
            </a:r>
          </a:p>
          <a:p>
            <a:r>
              <a:rPr lang="en-US" dirty="0" smtClean="0"/>
              <a:t>Aseptic processing </a:t>
            </a:r>
          </a:p>
          <a:p>
            <a:r>
              <a:rPr lang="en-US" dirty="0" smtClean="0"/>
              <a:t>Canning </a:t>
            </a:r>
          </a:p>
          <a:p>
            <a:r>
              <a:rPr lang="en-US" dirty="0" smtClean="0"/>
              <a:t>Cold-pack</a:t>
            </a:r>
          </a:p>
          <a:p>
            <a:r>
              <a:rPr lang="en-US" dirty="0" smtClean="0"/>
              <a:t>Cold-point</a:t>
            </a:r>
          </a:p>
          <a:p>
            <a:r>
              <a:rPr lang="en-US" dirty="0" smtClean="0"/>
              <a:t>Hot-pack</a:t>
            </a:r>
          </a:p>
          <a:p>
            <a:r>
              <a:rPr lang="en-US" dirty="0" smtClean="0"/>
              <a:t>Pouch canning</a:t>
            </a:r>
          </a:p>
          <a:p>
            <a:r>
              <a:rPr lang="en-US" dirty="0" smtClean="0"/>
              <a:t>Pressure processing </a:t>
            </a:r>
          </a:p>
          <a:p>
            <a:r>
              <a:rPr lang="en-US" dirty="0" smtClean="0"/>
              <a:t>Raw-pack</a:t>
            </a:r>
          </a:p>
          <a:p>
            <a:r>
              <a:rPr lang="en-US" dirty="0" smtClean="0"/>
              <a:t>retort canning </a:t>
            </a:r>
          </a:p>
          <a:p>
            <a:r>
              <a:rPr lang="en-US" dirty="0" smtClean="0"/>
              <a:t>Retorts</a:t>
            </a:r>
          </a:p>
          <a:p>
            <a:r>
              <a:rPr lang="en-US" dirty="0" smtClean="0"/>
              <a:t>Water-bath processing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Canning of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8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1775 Napoleon ordered a 12,000 franc prize for anyone who could figure out how to preserve food from one harvest to the next.</a:t>
            </a:r>
          </a:p>
          <a:p>
            <a:r>
              <a:rPr lang="en-US" dirty="0" smtClean="0"/>
              <a:t>1809 Nicolas </a:t>
            </a:r>
            <a:r>
              <a:rPr lang="en-US" dirty="0" smtClean="0"/>
              <a:t>Appert</a:t>
            </a:r>
            <a:r>
              <a:rPr lang="en-US" dirty="0" smtClean="0"/>
              <a:t> a candy maker unveiled his technique for preserving foods. Heating glass bottles and sealed with a cork.</a:t>
            </a:r>
          </a:p>
          <a:p>
            <a:r>
              <a:rPr lang="en-US" dirty="0" smtClean="0"/>
              <a:t>Within a year, Peter Durand patented the tin canister</a:t>
            </a:r>
          </a:p>
          <a:p>
            <a:r>
              <a:rPr lang="en-US" b="1" dirty="0" smtClean="0"/>
              <a:t>Canning</a:t>
            </a:r>
            <a:r>
              <a:rPr lang="en-US" dirty="0" smtClean="0"/>
              <a:t>, the process of preserving food by heating and sealing it in containers for storage.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of Canning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(7:05)</a:t>
            </a: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www.youtube.com/watch?v=e5q1T7bKoxQ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r>
              <a:rPr lang="en-US" dirty="0" smtClean="0"/>
              <a:t>Canning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0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(9:30)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www.youtube.com/watch?v=ViGmNiHUjAk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Raw-pack</a:t>
            </a:r>
            <a:r>
              <a:rPr lang="en-US" dirty="0" smtClean="0"/>
              <a:t> – uncooked food is placed in the container</a:t>
            </a:r>
          </a:p>
          <a:p>
            <a:r>
              <a:rPr lang="en-US" b="1" dirty="0" smtClean="0"/>
              <a:t>Cold-pack</a:t>
            </a:r>
            <a:r>
              <a:rPr lang="en-US" dirty="0" smtClean="0"/>
              <a:t>- another name for raw pack</a:t>
            </a:r>
          </a:p>
          <a:p>
            <a:r>
              <a:rPr lang="en-US" b="1" dirty="0" smtClean="0"/>
              <a:t>Hot-pack</a:t>
            </a:r>
            <a:r>
              <a:rPr lang="en-US" dirty="0" smtClean="0"/>
              <a:t> – food is heated in syrup, water or juice and packed into a container while still hot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Canning - Raw Pack vs. Hot pack</a:t>
            </a:r>
          </a:p>
        </p:txBody>
      </p:sp>
    </p:spTree>
    <p:extLst>
      <p:ext uri="{BB962C8B-B14F-4D97-AF65-F5344CB8AC3E}">
        <p14:creationId xmlns:p14="http://schemas.microsoft.com/office/powerpoint/2010/main" val="402180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3:14</a:t>
            </a:r>
          </a:p>
          <a:p>
            <a:endParaRPr lang="en-US" dirty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www.youtube.com/watch?v=V1jpyXPdCRE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Water-bath</a:t>
            </a:r>
            <a:r>
              <a:rPr lang="en-US" dirty="0" smtClean="0"/>
              <a:t> – containers of food are heated in boiling water in a canning kettle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Water-Bath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10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(8:28)</a:t>
            </a:r>
          </a:p>
          <a:p>
            <a:pPr marL="109728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www.youtube.com/watch?v=KrBtZ7ZgPIk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Pressure processing </a:t>
            </a:r>
            <a:r>
              <a:rPr lang="en-US" dirty="0" smtClean="0"/>
              <a:t>– containers of food are heated under pressure in a pressure canner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0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Amount of time needed depends on the food and the containers</a:t>
            </a:r>
          </a:p>
          <a:p>
            <a:r>
              <a:rPr lang="en-US" dirty="0" smtClean="0"/>
              <a:t>Large containers need more time</a:t>
            </a:r>
          </a:p>
          <a:p>
            <a:r>
              <a:rPr lang="en-US" dirty="0" smtClean="0"/>
              <a:t>Glass container must be processed longer then metal ones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8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Retort Canning </a:t>
            </a:r>
            <a:r>
              <a:rPr lang="en-US" dirty="0" smtClean="0"/>
              <a:t>– pressure processing carried out by commercial food canners.</a:t>
            </a:r>
          </a:p>
          <a:p>
            <a:r>
              <a:rPr lang="en-US" b="1" dirty="0" smtClean="0"/>
              <a:t>Retorts </a:t>
            </a:r>
            <a:r>
              <a:rPr lang="en-US" dirty="0" smtClean="0"/>
              <a:t>are huge pressure canners used commercially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Canning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200400"/>
            <a:ext cx="5029200" cy="330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51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384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The Canning of Food</vt:lpstr>
      <vt:lpstr>The Canning of Food</vt:lpstr>
      <vt:lpstr>Discovery of Canning</vt:lpstr>
      <vt:lpstr>Canning 101</vt:lpstr>
      <vt:lpstr>Canning - Raw Pack vs. Hot pack</vt:lpstr>
      <vt:lpstr>Water-Bath Processing</vt:lpstr>
      <vt:lpstr>Pressure Processing</vt:lpstr>
      <vt:lpstr>Processing Times</vt:lpstr>
      <vt:lpstr>Commercial Canning</vt:lpstr>
      <vt:lpstr>Agitation Retorts</vt:lpstr>
      <vt:lpstr>Pouch Retorts</vt:lpstr>
      <vt:lpstr>Aseptic Processing</vt:lpstr>
      <vt:lpstr>Aseptic Processing</vt:lpstr>
      <vt:lpstr>Botulism Poisoning </vt:lpstr>
      <vt:lpstr>Avoiding Botulism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Canning of Food</dc:title>
  <dc:creator>ERICSSON, DENISE</dc:creator>
  <cp:lastModifiedBy>ERICSSON, DENISE</cp:lastModifiedBy>
  <cp:revision>9</cp:revision>
  <dcterms:created xsi:type="dcterms:W3CDTF">2014-03-26T19:33:39Z</dcterms:created>
  <dcterms:modified xsi:type="dcterms:W3CDTF">2014-03-27T16:03:40Z</dcterms:modified>
</cp:coreProperties>
</file>